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72" r:id="rId5"/>
    <p:sldId id="275" r:id="rId6"/>
    <p:sldId id="276" r:id="rId7"/>
    <p:sldId id="277" r:id="rId8"/>
    <p:sldId id="278" r:id="rId9"/>
    <p:sldId id="265" r:id="rId10"/>
    <p:sldId id="279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38C59-587D-4E12-98F4-6A219BD947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Conversão </a:t>
            </a:r>
            <a:r>
              <a:rPr lang="pt-BR" dirty="0" err="1"/>
              <a:t>texto-voz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62864C-ED56-4E2B-A449-82CE91BF2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695731"/>
          </a:xfrm>
        </p:spPr>
        <p:txBody>
          <a:bodyPr>
            <a:normAutofit fontScale="92500" lnSpcReduction="10000"/>
          </a:bodyPr>
          <a:lstStyle/>
          <a:p>
            <a:r>
              <a:rPr lang="pt-BR" b="1" u="sng" dirty="0"/>
              <a:t>Inteligência Artificial – Serviços cognitivos</a:t>
            </a:r>
          </a:p>
          <a:p>
            <a:endParaRPr lang="pt-BR" dirty="0"/>
          </a:p>
          <a:p>
            <a:pPr algn="r"/>
            <a:r>
              <a:rPr lang="pt-BR" b="1" u="sng" dirty="0"/>
              <a:t>Grupo 9</a:t>
            </a:r>
          </a:p>
          <a:p>
            <a:pPr algn="r"/>
            <a:r>
              <a:rPr lang="pt-BR" dirty="0"/>
              <a:t>Gustavo oliveira</a:t>
            </a:r>
          </a:p>
          <a:p>
            <a:pPr algn="r"/>
            <a:r>
              <a:rPr lang="pt-BR" dirty="0"/>
              <a:t>Pedro </a:t>
            </a:r>
            <a:r>
              <a:rPr lang="pt-BR" dirty="0" err="1"/>
              <a:t>cabral</a:t>
            </a:r>
            <a:endParaRPr lang="pt-BR" dirty="0"/>
          </a:p>
          <a:p>
            <a:pPr algn="r"/>
            <a:r>
              <a:rPr lang="pt-BR" dirty="0"/>
              <a:t>Samuel Figueiredo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14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07D3F-BB6B-4114-9575-EAEA18E8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Stephen </a:t>
            </a:r>
            <a:r>
              <a:rPr lang="pt-BR" dirty="0" err="1"/>
              <a:t>hawking</a:t>
            </a: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D43930C-9F43-4D21-B05B-10EE717CB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151" b="12201"/>
          <a:stretch/>
        </p:blipFill>
        <p:spPr>
          <a:xfrm>
            <a:off x="1526965" y="2424111"/>
            <a:ext cx="4263289" cy="2418821"/>
          </a:xfr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3999192-EE3F-482E-A3AF-639E2804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223" y="3283253"/>
            <a:ext cx="4430812" cy="29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07D3F-BB6B-4114-9575-EAEA18E8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Stephen </a:t>
            </a:r>
            <a:r>
              <a:rPr lang="pt-BR" dirty="0" err="1"/>
              <a:t>hawking</a:t>
            </a:r>
            <a:endParaRPr lang="pt-BR" dirty="0"/>
          </a:p>
        </p:txBody>
      </p:sp>
      <p:pic>
        <p:nvPicPr>
          <p:cNvPr id="18" name="Espaço Reservado para Conteúdo 17">
            <a:extLst>
              <a:ext uri="{FF2B5EF4-FFF2-40B4-BE49-F238E27FC236}">
                <a16:creationId xmlns:a16="http://schemas.microsoft.com/office/drawing/2014/main" id="{D4580AE6-ECE3-455D-85CA-DD88717056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375" r="6542"/>
          <a:stretch/>
        </p:blipFill>
        <p:spPr>
          <a:xfrm>
            <a:off x="1241622" y="1770162"/>
            <a:ext cx="2588853" cy="29907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5B0FD83-B390-47CA-A2D6-5B253ED8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373" y="4116914"/>
            <a:ext cx="1768046" cy="21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7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45F2E-48D6-43EE-928C-CA4D64B2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inteligência Artificial?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906DEE0-9168-4990-A80C-4F07AED64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46" b="4033"/>
          <a:stretch/>
        </p:blipFill>
        <p:spPr>
          <a:xfrm>
            <a:off x="4366481" y="5409400"/>
            <a:ext cx="1668708" cy="945139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5EEE0B7-779C-4752-B91F-9F72517C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07" y="5143996"/>
            <a:ext cx="2744617" cy="147594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A060F5C-33C5-4B53-ABFF-FE98F9997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44" y="1876045"/>
            <a:ext cx="5128654" cy="28848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F78DD7-9C65-4B8B-85F7-BCBC636C7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490" y="255677"/>
            <a:ext cx="1792441" cy="162036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44AE9E0-6885-4652-A904-4DFA5C6DC42F}"/>
              </a:ext>
            </a:extLst>
          </p:cNvPr>
          <p:cNvSpPr txBox="1"/>
          <p:nvPr/>
        </p:nvSpPr>
        <p:spPr>
          <a:xfrm>
            <a:off x="6301246" y="1975054"/>
            <a:ext cx="512547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200" dirty="0"/>
              <a:t>Refere-se a sistemas ou máquinas que imitam a inteligência humana para executar tarefas e podem se aprimorar iterativamente com base nas informações que coletam. A IA costuma estar relacionada a processos e a capacidades de análise de grandes volumes de dados. Embora a IA frequentemente seja associada a robôs que parecem humanos superpoderosos, seu objetivo não é necessariamente substituir as pessoas.</a:t>
            </a:r>
          </a:p>
        </p:txBody>
      </p:sp>
    </p:spTree>
    <p:extLst>
      <p:ext uri="{BB962C8B-B14F-4D97-AF65-F5344CB8AC3E}">
        <p14:creationId xmlns:p14="http://schemas.microsoft.com/office/powerpoint/2010/main" val="89820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CD8925-A7E3-4894-85AC-E8AE7EE5C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5448" y="1566703"/>
            <a:ext cx="7369902" cy="1238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/>
              <a:t>São processos computacionais baseados em algoritmos bastante complexos de Inteligência Artificial e </a:t>
            </a:r>
            <a:r>
              <a:rPr lang="pt-BR" sz="2000" dirty="0" err="1"/>
              <a:t>Machine</a:t>
            </a:r>
            <a:r>
              <a:rPr lang="pt-BR" sz="2000" dirty="0"/>
              <a:t> Learning (Aprendizagem de Máquina), capazes de entender, deduzir, concluir ou dar sentido a uma série de informações.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1C2FC8-C67F-4488-8949-A91EE953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7561" y="3446825"/>
            <a:ext cx="5095498" cy="31766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b="1" u="sng" dirty="0"/>
              <a:t>Aplicações</a:t>
            </a:r>
            <a:r>
              <a:rPr lang="pt-BR" b="1" dirty="0"/>
              <a:t>:</a:t>
            </a:r>
          </a:p>
          <a:p>
            <a:pPr>
              <a:spcBef>
                <a:spcPts val="0"/>
              </a:spcBef>
            </a:pPr>
            <a:r>
              <a:rPr lang="pt-BR" dirty="0"/>
              <a:t>Jogos;</a:t>
            </a:r>
          </a:p>
          <a:p>
            <a:pPr>
              <a:spcBef>
                <a:spcPts val="0"/>
              </a:spcBef>
            </a:pPr>
            <a:r>
              <a:rPr lang="pt-BR" dirty="0"/>
              <a:t>Controle autônomo;</a:t>
            </a:r>
          </a:p>
          <a:p>
            <a:pPr>
              <a:spcBef>
                <a:spcPts val="0"/>
              </a:spcBef>
            </a:pPr>
            <a:r>
              <a:rPr lang="pt-BR" dirty="0"/>
              <a:t>Diagnósticos;</a:t>
            </a:r>
          </a:p>
          <a:p>
            <a:pPr>
              <a:spcBef>
                <a:spcPts val="0"/>
              </a:spcBef>
            </a:pPr>
            <a:r>
              <a:rPr lang="pt-BR" dirty="0"/>
              <a:t>Planejamento logístico;</a:t>
            </a:r>
          </a:p>
          <a:p>
            <a:pPr>
              <a:spcBef>
                <a:spcPts val="0"/>
              </a:spcBef>
            </a:pPr>
            <a:r>
              <a:rPr lang="pt-BR" dirty="0"/>
              <a:t>Robótica;</a:t>
            </a:r>
          </a:p>
          <a:p>
            <a:pPr>
              <a:spcBef>
                <a:spcPts val="0"/>
              </a:spcBef>
            </a:pPr>
            <a:r>
              <a:rPr lang="pt-BR" dirty="0" err="1"/>
              <a:t>Chatbots</a:t>
            </a:r>
            <a:r>
              <a:rPr lang="pt-BR" dirty="0"/>
              <a:t>;</a:t>
            </a:r>
          </a:p>
          <a:p>
            <a:pPr>
              <a:spcBef>
                <a:spcPts val="0"/>
              </a:spcBef>
            </a:pPr>
            <a:r>
              <a:rPr lang="pt-BR" dirty="0"/>
              <a:t>Detecção de anomalias;</a:t>
            </a:r>
          </a:p>
          <a:p>
            <a:pPr>
              <a:spcBef>
                <a:spcPts val="0"/>
              </a:spcBef>
            </a:pPr>
            <a:r>
              <a:rPr lang="pt-BR" dirty="0">
                <a:solidFill>
                  <a:schemeClr val="accent3"/>
                </a:solidFill>
              </a:rPr>
              <a:t>Reconhecimento de linguagens;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D61359-36B1-4AD0-B912-E85AADA4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481" y="-89780"/>
            <a:ext cx="4523692" cy="43737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705F3E-BF35-4F67-8ED3-1B9E25A1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serviços cognitivos?</a:t>
            </a:r>
          </a:p>
        </p:txBody>
      </p:sp>
      <p:pic>
        <p:nvPicPr>
          <p:cNvPr id="6" name="Espaço Reservado para Conteúdo 6">
            <a:extLst>
              <a:ext uri="{FF2B5EF4-FFF2-40B4-BE49-F238E27FC236}">
                <a16:creationId xmlns:a16="http://schemas.microsoft.com/office/drawing/2014/main" id="{E456F9CD-D773-42FC-9F55-25851DF23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60"/>
          <a:stretch/>
        </p:blipFill>
        <p:spPr>
          <a:xfrm>
            <a:off x="1575699" y="3429000"/>
            <a:ext cx="4926748" cy="31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53D8F-DC7D-411C-9CC3-24657440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072ECBC-C2DB-4F4A-AABC-321FFBEF8B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 de onde veio a resposta da </a:t>
            </a:r>
            <a:r>
              <a:rPr lang="pt-BR" dirty="0" err="1"/>
              <a:t>Alexa</a:t>
            </a:r>
            <a:r>
              <a:rPr lang="pt-BR" dirty="0"/>
              <a:t>?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Como ela sabe o que dizer?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(MOSTRAR CÓDIGO AMAZON.DEVELOPMENT)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3C73CBD-86AE-4565-98AA-6C8263C4F8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2392951"/>
            <a:ext cx="4891067" cy="3254783"/>
          </a:xfrm>
        </p:spPr>
      </p:pic>
    </p:spTree>
    <p:extLst>
      <p:ext uri="{BB962C8B-B14F-4D97-AF65-F5344CB8AC3E}">
        <p14:creationId xmlns:p14="http://schemas.microsoft.com/office/powerpoint/2010/main" val="333957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0D826-DBBB-4E36-A39B-7C55154F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</a:t>
            </a:r>
          </a:p>
        </p:txBody>
      </p:sp>
      <p:pic>
        <p:nvPicPr>
          <p:cNvPr id="18" name="Espaço Reservado para Conteúdo 7">
            <a:extLst>
              <a:ext uri="{FF2B5EF4-FFF2-40B4-BE49-F238E27FC236}">
                <a16:creationId xmlns:a16="http://schemas.microsoft.com/office/drawing/2014/main" id="{2C96A816-2B39-4F23-8C10-2CDFC36E9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678" y="2157228"/>
            <a:ext cx="6350912" cy="190527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3AE4710B-8768-4063-AB80-CAFBED841038}"/>
              </a:ext>
            </a:extLst>
          </p:cNvPr>
          <p:cNvSpPr/>
          <p:nvPr/>
        </p:nvSpPr>
        <p:spPr>
          <a:xfrm>
            <a:off x="4058678" y="1610921"/>
            <a:ext cx="3690232" cy="2988557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22D5E37-0604-42E0-B763-B67301DC83B7}"/>
              </a:ext>
            </a:extLst>
          </p:cNvPr>
          <p:cNvSpPr/>
          <p:nvPr/>
        </p:nvSpPr>
        <p:spPr>
          <a:xfrm>
            <a:off x="7748910" y="1610921"/>
            <a:ext cx="2660680" cy="2988557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13FF9C9-D018-409D-905F-F8D3B14AA48D}"/>
              </a:ext>
            </a:extLst>
          </p:cNvPr>
          <p:cNvSpPr txBox="1"/>
          <p:nvPr/>
        </p:nvSpPr>
        <p:spPr>
          <a:xfrm>
            <a:off x="6416371" y="1299372"/>
            <a:ext cx="142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/>
                </a:solidFill>
              </a:rPr>
              <a:t>Front-</a:t>
            </a:r>
            <a:r>
              <a:rPr lang="pt-BR" sz="2400" b="1" i="1" dirty="0" err="1">
                <a:solidFill>
                  <a:schemeClr val="accent1"/>
                </a:solidFill>
              </a:rPr>
              <a:t>end</a:t>
            </a:r>
            <a:endParaRPr lang="pt-BR" b="1" i="1" dirty="0">
              <a:solidFill>
                <a:schemeClr val="accent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E4A5D4F-26AD-478C-9FB6-D4B9DA1BE62B}"/>
              </a:ext>
            </a:extLst>
          </p:cNvPr>
          <p:cNvSpPr txBox="1"/>
          <p:nvPr/>
        </p:nvSpPr>
        <p:spPr>
          <a:xfrm>
            <a:off x="9714866" y="1299371"/>
            <a:ext cx="138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4"/>
                </a:solidFill>
              </a:rPr>
              <a:t>Back-</a:t>
            </a:r>
            <a:r>
              <a:rPr lang="pt-BR" sz="2400" b="1" i="1" dirty="0" err="1">
                <a:solidFill>
                  <a:schemeClr val="accent4"/>
                </a:solidFill>
              </a:rPr>
              <a:t>end</a:t>
            </a:r>
            <a:endParaRPr lang="pt-BR" b="1" i="1" dirty="0">
              <a:solidFill>
                <a:schemeClr val="accent4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D8CE17-F26F-47E2-BDE4-C77DC0E14629}"/>
              </a:ext>
            </a:extLst>
          </p:cNvPr>
          <p:cNvSpPr txBox="1"/>
          <p:nvPr/>
        </p:nvSpPr>
        <p:spPr>
          <a:xfrm>
            <a:off x="1397998" y="1524500"/>
            <a:ext cx="257263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/>
              <a:t>Primeiro, converte texto bruto contendo símbolos como números e abreviações no equivalente de palavras escritas. Este processo é muitas vezes chamado de normalização de texto, pré-processamento ou tokenização;</a:t>
            </a:r>
          </a:p>
        </p:txBody>
      </p:sp>
    </p:spTree>
    <p:extLst>
      <p:ext uri="{BB962C8B-B14F-4D97-AF65-F5344CB8AC3E}">
        <p14:creationId xmlns:p14="http://schemas.microsoft.com/office/powerpoint/2010/main" val="377048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0D826-DBBB-4E36-A39B-7C55154F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</a:t>
            </a:r>
          </a:p>
        </p:txBody>
      </p:sp>
      <p:pic>
        <p:nvPicPr>
          <p:cNvPr id="18" name="Espaço Reservado para Conteúdo 7">
            <a:extLst>
              <a:ext uri="{FF2B5EF4-FFF2-40B4-BE49-F238E27FC236}">
                <a16:creationId xmlns:a16="http://schemas.microsoft.com/office/drawing/2014/main" id="{2C96A816-2B39-4F23-8C10-2CDFC36E9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678" y="2157228"/>
            <a:ext cx="6350912" cy="190527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3AE4710B-8768-4063-AB80-CAFBED841038}"/>
              </a:ext>
            </a:extLst>
          </p:cNvPr>
          <p:cNvSpPr/>
          <p:nvPr/>
        </p:nvSpPr>
        <p:spPr>
          <a:xfrm>
            <a:off x="4058678" y="1610921"/>
            <a:ext cx="3690232" cy="2988557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22D5E37-0604-42E0-B763-B67301DC83B7}"/>
              </a:ext>
            </a:extLst>
          </p:cNvPr>
          <p:cNvSpPr/>
          <p:nvPr/>
        </p:nvSpPr>
        <p:spPr>
          <a:xfrm>
            <a:off x="7748910" y="1610921"/>
            <a:ext cx="2660680" cy="2988557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13FF9C9-D018-409D-905F-F8D3B14AA48D}"/>
              </a:ext>
            </a:extLst>
          </p:cNvPr>
          <p:cNvSpPr txBox="1"/>
          <p:nvPr/>
        </p:nvSpPr>
        <p:spPr>
          <a:xfrm>
            <a:off x="6416371" y="1299372"/>
            <a:ext cx="142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/>
                </a:solidFill>
              </a:rPr>
              <a:t>Front-</a:t>
            </a:r>
            <a:r>
              <a:rPr lang="pt-BR" sz="2400" b="1" i="1" dirty="0" err="1">
                <a:solidFill>
                  <a:schemeClr val="accent1"/>
                </a:solidFill>
              </a:rPr>
              <a:t>end</a:t>
            </a:r>
            <a:endParaRPr lang="pt-BR" b="1" i="1" dirty="0">
              <a:solidFill>
                <a:schemeClr val="accent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E4A5D4F-26AD-478C-9FB6-D4B9DA1BE62B}"/>
              </a:ext>
            </a:extLst>
          </p:cNvPr>
          <p:cNvSpPr txBox="1"/>
          <p:nvPr/>
        </p:nvSpPr>
        <p:spPr>
          <a:xfrm>
            <a:off x="9714866" y="1299371"/>
            <a:ext cx="138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4"/>
                </a:solidFill>
              </a:rPr>
              <a:t>Back-</a:t>
            </a:r>
            <a:r>
              <a:rPr lang="pt-BR" sz="2400" b="1" i="1" dirty="0" err="1">
                <a:solidFill>
                  <a:schemeClr val="accent4"/>
                </a:solidFill>
              </a:rPr>
              <a:t>end</a:t>
            </a:r>
            <a:endParaRPr lang="pt-BR" b="1" i="1" dirty="0">
              <a:solidFill>
                <a:schemeClr val="accent4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D8CE17-F26F-47E2-BDE4-C77DC0E14629}"/>
              </a:ext>
            </a:extLst>
          </p:cNvPr>
          <p:cNvSpPr txBox="1"/>
          <p:nvPr/>
        </p:nvSpPr>
        <p:spPr>
          <a:xfrm>
            <a:off x="1397998" y="1524500"/>
            <a:ext cx="257263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/>
              <a:t>Primeiro, converte texto bruto contendo símbolos como números e abreviações no equivalente de palavras escritas. Este processo é muitas vezes chamado de normalização de texto, pré-processamento ou tokenização;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6D18FF-98CA-4EAD-8946-92844A80F313}"/>
              </a:ext>
            </a:extLst>
          </p:cNvPr>
          <p:cNvSpPr txBox="1"/>
          <p:nvPr/>
        </p:nvSpPr>
        <p:spPr>
          <a:xfrm>
            <a:off x="1377244" y="4861256"/>
            <a:ext cx="583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Depois, atribui transcrições fonéticas a cada palavra, divide e marca o texto em unidades como sentenças e frases. Este processo é chamado de conversão de texto para fonema, ou grafema para fonema. As transcrições fonéticas e as informações da prosódia (contorno de tom, durações de fonemas) compõem a representação linguística simbólica.</a:t>
            </a:r>
          </a:p>
        </p:txBody>
      </p:sp>
    </p:spTree>
    <p:extLst>
      <p:ext uri="{BB962C8B-B14F-4D97-AF65-F5344CB8AC3E}">
        <p14:creationId xmlns:p14="http://schemas.microsoft.com/office/powerpoint/2010/main" val="248481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0D826-DBBB-4E36-A39B-7C55154F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</a:t>
            </a:r>
          </a:p>
        </p:txBody>
      </p:sp>
      <p:pic>
        <p:nvPicPr>
          <p:cNvPr id="18" name="Espaço Reservado para Conteúdo 7">
            <a:extLst>
              <a:ext uri="{FF2B5EF4-FFF2-40B4-BE49-F238E27FC236}">
                <a16:creationId xmlns:a16="http://schemas.microsoft.com/office/drawing/2014/main" id="{2C96A816-2B39-4F23-8C10-2CDFC36E9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678" y="2157228"/>
            <a:ext cx="6350912" cy="190527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3AE4710B-8768-4063-AB80-CAFBED841038}"/>
              </a:ext>
            </a:extLst>
          </p:cNvPr>
          <p:cNvSpPr/>
          <p:nvPr/>
        </p:nvSpPr>
        <p:spPr>
          <a:xfrm>
            <a:off x="4058678" y="1610921"/>
            <a:ext cx="3690232" cy="2988557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22D5E37-0604-42E0-B763-B67301DC83B7}"/>
              </a:ext>
            </a:extLst>
          </p:cNvPr>
          <p:cNvSpPr/>
          <p:nvPr/>
        </p:nvSpPr>
        <p:spPr>
          <a:xfrm>
            <a:off x="7748910" y="1610921"/>
            <a:ext cx="2660680" cy="2988557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13FF9C9-D018-409D-905F-F8D3B14AA48D}"/>
              </a:ext>
            </a:extLst>
          </p:cNvPr>
          <p:cNvSpPr txBox="1"/>
          <p:nvPr/>
        </p:nvSpPr>
        <p:spPr>
          <a:xfrm>
            <a:off x="6416371" y="1299372"/>
            <a:ext cx="142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/>
                </a:solidFill>
              </a:rPr>
              <a:t>Front-</a:t>
            </a:r>
            <a:r>
              <a:rPr lang="pt-BR" sz="2400" b="1" i="1" dirty="0" err="1">
                <a:solidFill>
                  <a:schemeClr val="accent1"/>
                </a:solidFill>
              </a:rPr>
              <a:t>end</a:t>
            </a:r>
            <a:endParaRPr lang="pt-BR" b="1" i="1" dirty="0">
              <a:solidFill>
                <a:schemeClr val="accent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E4A5D4F-26AD-478C-9FB6-D4B9DA1BE62B}"/>
              </a:ext>
            </a:extLst>
          </p:cNvPr>
          <p:cNvSpPr txBox="1"/>
          <p:nvPr/>
        </p:nvSpPr>
        <p:spPr>
          <a:xfrm>
            <a:off x="9714866" y="1299371"/>
            <a:ext cx="138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4"/>
                </a:solidFill>
              </a:rPr>
              <a:t>Back-</a:t>
            </a:r>
            <a:r>
              <a:rPr lang="pt-BR" sz="2400" b="1" i="1" dirty="0" err="1">
                <a:solidFill>
                  <a:schemeClr val="accent4"/>
                </a:solidFill>
              </a:rPr>
              <a:t>end</a:t>
            </a:r>
            <a:endParaRPr lang="pt-BR" b="1" i="1" dirty="0">
              <a:solidFill>
                <a:schemeClr val="accent4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D8CE17-F26F-47E2-BDE4-C77DC0E14629}"/>
              </a:ext>
            </a:extLst>
          </p:cNvPr>
          <p:cNvSpPr txBox="1"/>
          <p:nvPr/>
        </p:nvSpPr>
        <p:spPr>
          <a:xfrm>
            <a:off x="1397998" y="1524500"/>
            <a:ext cx="257263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/>
              <a:t>Primeiro, converte texto bruto contendo símbolos como números e abreviações no equivalente de palavras escritas. Este processo é muitas vezes chamado de normalização de texto, pré-processamento ou tokenização;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6D18FF-98CA-4EAD-8946-92844A80F313}"/>
              </a:ext>
            </a:extLst>
          </p:cNvPr>
          <p:cNvSpPr txBox="1"/>
          <p:nvPr/>
        </p:nvSpPr>
        <p:spPr>
          <a:xfrm>
            <a:off x="1377244" y="4861256"/>
            <a:ext cx="583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Depois, atribui transcrições fonéticas a cada palavra, divide e marca o texto em unidades como sentenças e frases. Este processo é chamado de conversão de texto para fonema, ou grafema para fonema. As transcrições fonéticas e as informações da prosódia (contorno de tom, durações de fonemas) compõem a representação linguística simbólica.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B0C9D0-BDFE-43CE-9415-B2872D3EF9DC}"/>
              </a:ext>
            </a:extLst>
          </p:cNvPr>
          <p:cNvSpPr txBox="1"/>
          <p:nvPr/>
        </p:nvSpPr>
        <p:spPr>
          <a:xfrm>
            <a:off x="7708722" y="4846968"/>
            <a:ext cx="3690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Então, o </a:t>
            </a:r>
            <a:r>
              <a:rPr lang="pt-BR" i="1" dirty="0" err="1"/>
              <a:t>back-end</a:t>
            </a:r>
            <a:r>
              <a:rPr lang="pt-BR" dirty="0"/>
              <a:t> (muitas vezes referido como o sintetizador) converte a representação linguística simbólica em som. Em certos sistemas, esta parte inclui a computação da prosódia, que é exportada na fala de saída. </a:t>
            </a:r>
          </a:p>
        </p:txBody>
      </p:sp>
    </p:spTree>
    <p:extLst>
      <p:ext uri="{BB962C8B-B14F-4D97-AF65-F5344CB8AC3E}">
        <p14:creationId xmlns:p14="http://schemas.microsoft.com/office/powerpoint/2010/main" val="28001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0D826-DBBB-4E36-A39B-7C55154F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</a:t>
            </a:r>
          </a:p>
        </p:txBody>
      </p:sp>
      <p:pic>
        <p:nvPicPr>
          <p:cNvPr id="18" name="Espaço Reservado para Conteúdo 7">
            <a:extLst>
              <a:ext uri="{FF2B5EF4-FFF2-40B4-BE49-F238E27FC236}">
                <a16:creationId xmlns:a16="http://schemas.microsoft.com/office/drawing/2014/main" id="{2C96A816-2B39-4F23-8C10-2CDFC36E9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58678" y="2157228"/>
            <a:ext cx="6350912" cy="190527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3AE4710B-8768-4063-AB80-CAFBED841038}"/>
              </a:ext>
            </a:extLst>
          </p:cNvPr>
          <p:cNvSpPr/>
          <p:nvPr/>
        </p:nvSpPr>
        <p:spPr>
          <a:xfrm>
            <a:off x="4058678" y="1610921"/>
            <a:ext cx="3690232" cy="2988557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22D5E37-0604-42E0-B763-B67301DC83B7}"/>
              </a:ext>
            </a:extLst>
          </p:cNvPr>
          <p:cNvSpPr/>
          <p:nvPr/>
        </p:nvSpPr>
        <p:spPr>
          <a:xfrm>
            <a:off x="7748910" y="1610921"/>
            <a:ext cx="2660680" cy="2988557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13FF9C9-D018-409D-905F-F8D3B14AA48D}"/>
              </a:ext>
            </a:extLst>
          </p:cNvPr>
          <p:cNvSpPr txBox="1"/>
          <p:nvPr/>
        </p:nvSpPr>
        <p:spPr>
          <a:xfrm>
            <a:off x="6416371" y="1299372"/>
            <a:ext cx="142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/>
                </a:solidFill>
              </a:rPr>
              <a:t>Front-</a:t>
            </a:r>
            <a:r>
              <a:rPr lang="pt-BR" sz="2400" b="1" i="1" dirty="0" err="1">
                <a:solidFill>
                  <a:schemeClr val="accent1"/>
                </a:solidFill>
              </a:rPr>
              <a:t>end</a:t>
            </a:r>
            <a:endParaRPr lang="pt-BR" b="1" i="1" dirty="0">
              <a:solidFill>
                <a:schemeClr val="accent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E4A5D4F-26AD-478C-9FB6-D4B9DA1BE62B}"/>
              </a:ext>
            </a:extLst>
          </p:cNvPr>
          <p:cNvSpPr txBox="1"/>
          <p:nvPr/>
        </p:nvSpPr>
        <p:spPr>
          <a:xfrm>
            <a:off x="9714866" y="1299371"/>
            <a:ext cx="138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4"/>
                </a:solidFill>
              </a:rPr>
              <a:t>Back-</a:t>
            </a:r>
            <a:r>
              <a:rPr lang="pt-BR" sz="2400" b="1" i="1" dirty="0" err="1">
                <a:solidFill>
                  <a:schemeClr val="accent4"/>
                </a:solidFill>
              </a:rPr>
              <a:t>end</a:t>
            </a:r>
            <a:endParaRPr lang="pt-BR" b="1" i="1" dirty="0">
              <a:solidFill>
                <a:schemeClr val="accent4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EEAE74D-2B79-454B-A4F1-4EDBD48F8CD1}"/>
              </a:ext>
            </a:extLst>
          </p:cNvPr>
          <p:cNvSpPr txBox="1"/>
          <p:nvPr/>
        </p:nvSpPr>
        <p:spPr>
          <a:xfrm>
            <a:off x="3267956" y="5639317"/>
            <a:ext cx="56529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“Na próxima vez que alguém reclamar que você cometeu um erro, diga a ele que isso pode ter sido bom. Porque, se não fosse a imperfeição, nem você nem ele existiriam.”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547D3F-7D47-4B35-AA24-BCB9A7743EF5}"/>
              </a:ext>
            </a:extLst>
          </p:cNvPr>
          <p:cNvSpPr txBox="1"/>
          <p:nvPr/>
        </p:nvSpPr>
        <p:spPr>
          <a:xfrm>
            <a:off x="1647266" y="4635298"/>
            <a:ext cx="610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/>
              <a:t>“Next time </a:t>
            </a:r>
            <a:r>
              <a:rPr lang="pt-BR" i="1" dirty="0" err="1"/>
              <a:t>someone</a:t>
            </a:r>
            <a:r>
              <a:rPr lang="pt-BR" i="1" dirty="0"/>
              <a:t> </a:t>
            </a:r>
            <a:r>
              <a:rPr lang="pt-BR" i="1" dirty="0" err="1"/>
              <a:t>complains</a:t>
            </a:r>
            <a:r>
              <a:rPr lang="pt-BR" i="1" dirty="0"/>
              <a:t> </a:t>
            </a:r>
            <a:r>
              <a:rPr lang="pt-BR" i="1" dirty="0" err="1"/>
              <a:t>that</a:t>
            </a:r>
            <a:r>
              <a:rPr lang="pt-BR" i="1" dirty="0"/>
              <a:t> </a:t>
            </a:r>
            <a:r>
              <a:rPr lang="pt-BR" i="1" dirty="0" err="1"/>
              <a:t>you</a:t>
            </a:r>
            <a:r>
              <a:rPr lang="pt-BR" i="1" dirty="0"/>
              <a:t> </a:t>
            </a:r>
            <a:r>
              <a:rPr lang="pt-BR" i="1" dirty="0" err="1"/>
              <a:t>have</a:t>
            </a:r>
            <a:r>
              <a:rPr lang="pt-BR" i="1" dirty="0"/>
              <a:t> </a:t>
            </a:r>
            <a:r>
              <a:rPr lang="pt-BR" i="1" dirty="0" err="1"/>
              <a:t>made</a:t>
            </a:r>
            <a:r>
              <a:rPr lang="pt-BR" i="1" dirty="0"/>
              <a:t> a </a:t>
            </a:r>
            <a:r>
              <a:rPr lang="pt-BR" i="1" dirty="0" err="1"/>
              <a:t>mistake</a:t>
            </a:r>
            <a:r>
              <a:rPr lang="pt-BR" i="1" dirty="0"/>
              <a:t>, </a:t>
            </a:r>
            <a:r>
              <a:rPr lang="pt-BR" i="1" dirty="0" err="1"/>
              <a:t>tell</a:t>
            </a:r>
            <a:r>
              <a:rPr lang="pt-BR" i="1" dirty="0"/>
              <a:t> </a:t>
            </a:r>
            <a:r>
              <a:rPr lang="pt-BR" i="1" dirty="0" err="1"/>
              <a:t>him</a:t>
            </a:r>
            <a:r>
              <a:rPr lang="pt-BR" i="1" dirty="0"/>
              <a:t> </a:t>
            </a:r>
            <a:r>
              <a:rPr lang="pt-BR" i="1" dirty="0" err="1"/>
              <a:t>that</a:t>
            </a:r>
            <a:r>
              <a:rPr lang="pt-BR" i="1" dirty="0"/>
              <a:t> </a:t>
            </a:r>
            <a:r>
              <a:rPr lang="pt-BR" i="1" dirty="0" err="1"/>
              <a:t>may</a:t>
            </a:r>
            <a:r>
              <a:rPr lang="pt-BR" i="1" dirty="0"/>
              <a:t> </a:t>
            </a:r>
            <a:r>
              <a:rPr lang="pt-BR" i="1" dirty="0" err="1"/>
              <a:t>be</a:t>
            </a:r>
            <a:r>
              <a:rPr lang="pt-BR" i="1" dirty="0"/>
              <a:t> a </a:t>
            </a:r>
            <a:r>
              <a:rPr lang="pt-BR" i="1" dirty="0" err="1"/>
              <a:t>good</a:t>
            </a:r>
            <a:r>
              <a:rPr lang="pt-BR" i="1" dirty="0"/>
              <a:t> </a:t>
            </a:r>
            <a:r>
              <a:rPr lang="pt-BR" i="1" dirty="0" err="1"/>
              <a:t>thing</a:t>
            </a:r>
            <a:r>
              <a:rPr lang="pt-BR" i="1" dirty="0"/>
              <a:t>. </a:t>
            </a:r>
            <a:r>
              <a:rPr lang="pt-BR" i="1" dirty="0" err="1"/>
              <a:t>Because</a:t>
            </a:r>
            <a:r>
              <a:rPr lang="pt-BR" i="1" dirty="0"/>
              <a:t> </a:t>
            </a:r>
            <a:r>
              <a:rPr lang="pt-BR" i="1" dirty="0" err="1"/>
              <a:t>without</a:t>
            </a:r>
            <a:r>
              <a:rPr lang="pt-BR" i="1" dirty="0"/>
              <a:t> </a:t>
            </a:r>
            <a:r>
              <a:rPr lang="pt-BR" i="1" dirty="0" err="1"/>
              <a:t>imperfection</a:t>
            </a:r>
            <a:r>
              <a:rPr lang="pt-BR" i="1" dirty="0"/>
              <a:t>, </a:t>
            </a:r>
            <a:r>
              <a:rPr lang="pt-BR" i="1" dirty="0" err="1"/>
              <a:t>neither</a:t>
            </a:r>
            <a:r>
              <a:rPr lang="pt-BR" i="1" dirty="0"/>
              <a:t> </a:t>
            </a:r>
            <a:r>
              <a:rPr lang="pt-BR" i="1" dirty="0" err="1"/>
              <a:t>you</a:t>
            </a:r>
            <a:r>
              <a:rPr lang="pt-BR" i="1" dirty="0"/>
              <a:t> </a:t>
            </a:r>
            <a:r>
              <a:rPr lang="pt-BR" i="1" dirty="0" err="1"/>
              <a:t>nor</a:t>
            </a:r>
            <a:r>
              <a:rPr lang="pt-BR" i="1" dirty="0"/>
              <a:t> I </a:t>
            </a:r>
            <a:r>
              <a:rPr lang="pt-BR" i="1" dirty="0" err="1"/>
              <a:t>would</a:t>
            </a:r>
            <a:r>
              <a:rPr lang="pt-BR" i="1" dirty="0"/>
              <a:t> </a:t>
            </a:r>
            <a:r>
              <a:rPr lang="pt-BR" i="1" dirty="0" err="1"/>
              <a:t>exist</a:t>
            </a:r>
            <a:r>
              <a:rPr lang="pt-BR" i="1" dirty="0"/>
              <a:t>.”</a:t>
            </a:r>
          </a:p>
        </p:txBody>
      </p:sp>
      <p:pic>
        <p:nvPicPr>
          <p:cNvPr id="5" name="hawking-next-time-someone-complains">
            <a:hlinkClick r:id="" action="ppaction://media"/>
            <a:extLst>
              <a:ext uri="{FF2B5EF4-FFF2-40B4-BE49-F238E27FC236}">
                <a16:creationId xmlns:a16="http://schemas.microsoft.com/office/drawing/2014/main" id="{66A5CA49-1B50-4CDE-A64C-A45687DF6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89155" y="49916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1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07D3F-BB6B-4114-9575-EAEA18E8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Stephen Hawking </a:t>
            </a:r>
            <a:r>
              <a:rPr lang="pt-BR" sz="2000" dirty="0"/>
              <a:t>(08/01/1942 – 14/03/2018)</a:t>
            </a:r>
            <a:endParaRPr lang="pt-BR" dirty="0"/>
          </a:p>
        </p:txBody>
      </p:sp>
      <p:pic>
        <p:nvPicPr>
          <p:cNvPr id="12" name="Espaço Reservado para Conteúdo 9">
            <a:extLst>
              <a:ext uri="{FF2B5EF4-FFF2-40B4-BE49-F238E27FC236}">
                <a16:creationId xmlns:a16="http://schemas.microsoft.com/office/drawing/2014/main" id="{7C52140D-EF68-49C8-BFC3-84B6466F88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1427" r="25468"/>
          <a:stretch/>
        </p:blipFill>
        <p:spPr>
          <a:xfrm>
            <a:off x="1365955" y="2097088"/>
            <a:ext cx="3809309" cy="39900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BC1483-C64C-45B0-9BE8-30803A18ED7B}"/>
              </a:ext>
            </a:extLst>
          </p:cNvPr>
          <p:cNvSpPr txBox="1"/>
          <p:nvPr/>
        </p:nvSpPr>
        <p:spPr>
          <a:xfrm>
            <a:off x="5399806" y="2407272"/>
            <a:ext cx="61016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Foi um físico teórico e </a:t>
            </a:r>
            <a:r>
              <a:rPr lang="pt-BR" dirty="0" err="1"/>
              <a:t>cosmólogo</a:t>
            </a:r>
            <a:r>
              <a:rPr lang="pt-BR" dirty="0"/>
              <a:t> britânico, reconhecido internacionalmente por sua contribuição à ciência, sendo um dos mais renomados cientistas do século. Doutor em cosmologia, foi professor </a:t>
            </a:r>
            <a:r>
              <a:rPr lang="pt-BR" dirty="0" err="1"/>
              <a:t>lucasiano</a:t>
            </a:r>
            <a:r>
              <a:rPr lang="pt-BR" dirty="0"/>
              <a:t> emérito na Universidade de Cambridge, um posto que foi ocupado por Isaac Newton, Paul Dirac e Charles Babbage.</a:t>
            </a:r>
          </a:p>
          <a:p>
            <a:endParaRPr lang="pt-BR" dirty="0"/>
          </a:p>
          <a:p>
            <a:r>
              <a:rPr lang="pt-BR" dirty="0"/>
              <a:t>Hawking foi o primeiro cientista a estabelecer uma teoria da cosmologia explicada pela união da teoria geral da relatividade e da mecânica quântica. </a:t>
            </a:r>
          </a:p>
        </p:txBody>
      </p:sp>
    </p:spTree>
    <p:extLst>
      <p:ext uri="{BB962C8B-B14F-4D97-AF65-F5344CB8AC3E}">
        <p14:creationId xmlns:p14="http://schemas.microsoft.com/office/powerpoint/2010/main" val="1462610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334</TotalTime>
  <Words>605</Words>
  <Application>Microsoft Office PowerPoint</Application>
  <PresentationFormat>Widescreen</PresentationFormat>
  <Paragraphs>56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Circuito</vt:lpstr>
      <vt:lpstr>Conversão texto-voz</vt:lpstr>
      <vt:lpstr>O que é inteligência Artificial?</vt:lpstr>
      <vt:lpstr>O que são serviços cognitivos?</vt:lpstr>
      <vt:lpstr>Como funciona</vt:lpstr>
      <vt:lpstr>Como funciona</vt:lpstr>
      <vt:lpstr>Como funciona</vt:lpstr>
      <vt:lpstr>Como funciona</vt:lpstr>
      <vt:lpstr>Como funciona</vt:lpstr>
      <vt:lpstr>Stephen Hawking (08/01/1942 – 14/03/2018)</vt:lpstr>
      <vt:lpstr>Stephen hawking</vt:lpstr>
      <vt:lpstr>Stephen hawking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Conversão texto-voz</dc:title>
  <dc:creator>Samuel Figueiredo</dc:creator>
  <cp:lastModifiedBy>Samuel Figueiredo</cp:lastModifiedBy>
  <cp:revision>10</cp:revision>
  <dcterms:created xsi:type="dcterms:W3CDTF">2022-02-02T12:27:23Z</dcterms:created>
  <dcterms:modified xsi:type="dcterms:W3CDTF">2022-02-03T14:30:49Z</dcterms:modified>
</cp:coreProperties>
</file>